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81" r:id="rId2"/>
    <p:sldId id="277" r:id="rId3"/>
    <p:sldId id="257" r:id="rId4"/>
    <p:sldId id="258" r:id="rId5"/>
    <p:sldId id="261" r:id="rId6"/>
    <p:sldId id="262" r:id="rId7"/>
    <p:sldId id="263" r:id="rId8"/>
    <p:sldId id="264" r:id="rId9"/>
    <p:sldId id="265" r:id="rId10"/>
    <p:sldId id="266" r:id="rId11"/>
    <p:sldId id="267" r:id="rId12"/>
    <p:sldId id="268" r:id="rId13"/>
    <p:sldId id="270" r:id="rId14"/>
    <p:sldId id="271" r:id="rId15"/>
    <p:sldId id="279" r:id="rId16"/>
    <p:sldId id="272" r:id="rId17"/>
    <p:sldId id="273" r:id="rId18"/>
    <p:sldId id="274" r:id="rId19"/>
    <p:sldId id="275" r:id="rId20"/>
    <p:sldId id="280" r:id="rId21"/>
    <p:sldId id="276" r:id="rId22"/>
    <p:sldId id="278"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0" d="100"/>
          <a:sy n="80" d="100"/>
        </p:scale>
        <p:origin x="-1522" y="-77"/>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24.11.2025</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24.11.2025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24.11.2025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24.11.2025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pPr/>
              <a:t>24.11.2025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24.11.2025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24.11.2025</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24.11.2025</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5B106E36-FD25-4E2D-B0AA-010F637433A0}" type="datetimeFigureOut">
              <a:rPr lang="ru-RU" smtClean="0"/>
              <a:pPr/>
              <a:t>24.11.2025</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24.11.2025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24.11.2025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B106E36-FD25-4E2D-B0AA-010F637433A0}" type="datetimeFigureOut">
              <a:rPr lang="ru-RU" smtClean="0"/>
              <a:pPr/>
              <a:t>24.11.2025</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725C68B6-61C2-468F-89AB-4B9F7531AA68}"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03648" y="260648"/>
            <a:ext cx="7435552" cy="1728192"/>
          </a:xfrm>
        </p:spPr>
        <p:txBody>
          <a:bodyPr>
            <a:noAutofit/>
          </a:bodyPr>
          <a:lstStyle/>
          <a:p>
            <a:pPr algn="ctr"/>
            <a:r>
              <a:rPr lang="ru-RU" sz="1800" b="1" dirty="0" smtClean="0">
                <a:solidFill>
                  <a:srgbClr val="0000CC"/>
                </a:solidFill>
                <a:effectLst/>
                <a:latin typeface="Times New Roman" pitchFamily="18" charset="0"/>
                <a:cs typeface="Times New Roman" pitchFamily="18" charset="0"/>
              </a:rPr>
              <a:t>Структурное подразделение государственного бюджетного общеобразовательного учреждения Самарской области средней общеобразовательной школы № 2 с углубленным изучением отдельных предметов «Образовательный центр» города Нефтегорска муниципального района </a:t>
            </a:r>
            <a:r>
              <a:rPr lang="ru-RU" sz="1800" b="1" dirty="0" err="1" smtClean="0">
                <a:solidFill>
                  <a:srgbClr val="0000CC"/>
                </a:solidFill>
                <a:effectLst/>
                <a:latin typeface="Times New Roman" pitchFamily="18" charset="0"/>
                <a:cs typeface="Times New Roman" pitchFamily="18" charset="0"/>
              </a:rPr>
              <a:t>Нефтегорский</a:t>
            </a:r>
            <a:r>
              <a:rPr lang="ru-RU" sz="1800" b="1" dirty="0" smtClean="0">
                <a:solidFill>
                  <a:srgbClr val="0000CC"/>
                </a:solidFill>
                <a:effectLst/>
                <a:latin typeface="Times New Roman" pitchFamily="18" charset="0"/>
                <a:cs typeface="Times New Roman" pitchFamily="18" charset="0"/>
              </a:rPr>
              <a:t> Самарской области — </a:t>
            </a:r>
            <a:br>
              <a:rPr lang="ru-RU" sz="1800" b="1" dirty="0" smtClean="0">
                <a:solidFill>
                  <a:srgbClr val="0000CC"/>
                </a:solidFill>
                <a:effectLst/>
                <a:latin typeface="Times New Roman" pitchFamily="18" charset="0"/>
                <a:cs typeface="Times New Roman" pitchFamily="18" charset="0"/>
              </a:rPr>
            </a:br>
            <a:r>
              <a:rPr lang="ru-RU" sz="1800" b="1" dirty="0" smtClean="0">
                <a:solidFill>
                  <a:srgbClr val="0000CC"/>
                </a:solidFill>
                <a:effectLst/>
                <a:latin typeface="Times New Roman" pitchFamily="18" charset="0"/>
                <a:cs typeface="Times New Roman" pitchFamily="18" charset="0"/>
              </a:rPr>
              <a:t>детский сад «Петушок» г.Нефтегорска</a:t>
            </a:r>
            <a:endParaRPr lang="ru-RU" sz="1800" dirty="0"/>
          </a:p>
        </p:txBody>
      </p:sp>
      <p:sp>
        <p:nvSpPr>
          <p:cNvPr id="3" name="Подзаголовок 2"/>
          <p:cNvSpPr>
            <a:spLocks noGrp="1"/>
          </p:cNvSpPr>
          <p:nvPr>
            <p:ph type="subTitle" idx="1"/>
          </p:nvPr>
        </p:nvSpPr>
        <p:spPr>
          <a:xfrm>
            <a:off x="1331640" y="2348880"/>
            <a:ext cx="7507560" cy="3384376"/>
          </a:xfrm>
        </p:spPr>
        <p:txBody>
          <a:bodyPr>
            <a:noAutofit/>
          </a:bodyPr>
          <a:lstStyle/>
          <a:p>
            <a:pPr algn="ctr"/>
            <a:r>
              <a:rPr lang="ru-RU" sz="5400" b="1" dirty="0" smtClean="0">
                <a:solidFill>
                  <a:srgbClr val="7030A0"/>
                </a:solidFill>
                <a:latin typeface="Monotype Corsiva" pitchFamily="66" charset="0"/>
              </a:rPr>
              <a:t>«Педагогические условия для развития речевой инициативы детей </a:t>
            </a:r>
            <a:br>
              <a:rPr lang="ru-RU" sz="5400" b="1" dirty="0" smtClean="0">
                <a:solidFill>
                  <a:srgbClr val="7030A0"/>
                </a:solidFill>
                <a:latin typeface="Monotype Corsiva" pitchFamily="66" charset="0"/>
              </a:rPr>
            </a:br>
            <a:r>
              <a:rPr lang="ru-RU" sz="5400" b="1" dirty="0" smtClean="0">
                <a:solidFill>
                  <a:srgbClr val="7030A0"/>
                </a:solidFill>
                <a:latin typeface="Monotype Corsiva" pitchFamily="66" charset="0"/>
              </a:rPr>
              <a:t>5-7 лет» </a:t>
            </a:r>
            <a:endParaRPr lang="ru-RU" sz="5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Татьяна\Desktop\20251114_092538.jpg"/>
          <p:cNvPicPr>
            <a:picLocks noChangeAspect="1" noChangeArrowheads="1"/>
          </p:cNvPicPr>
          <p:nvPr/>
        </p:nvPicPr>
        <p:blipFill>
          <a:blip r:embed="rId2" cstate="print"/>
          <a:srcRect/>
          <a:stretch>
            <a:fillRect/>
          </a:stretch>
        </p:blipFill>
        <p:spPr bwMode="auto">
          <a:xfrm>
            <a:off x="1331639" y="260648"/>
            <a:ext cx="3966523" cy="3168352"/>
          </a:xfrm>
          <a:prstGeom prst="rect">
            <a:avLst/>
          </a:prstGeom>
          <a:noFill/>
        </p:spPr>
      </p:pic>
      <p:pic>
        <p:nvPicPr>
          <p:cNvPr id="6147" name="Picture 3" descr="C:\Users\Татьяна\Desktop\20251114_093218.jpg"/>
          <p:cNvPicPr>
            <a:picLocks noChangeAspect="1" noChangeArrowheads="1"/>
          </p:cNvPicPr>
          <p:nvPr/>
        </p:nvPicPr>
        <p:blipFill>
          <a:blip r:embed="rId3" cstate="print"/>
          <a:srcRect/>
          <a:stretch>
            <a:fillRect/>
          </a:stretch>
        </p:blipFill>
        <p:spPr bwMode="auto">
          <a:xfrm>
            <a:off x="3384208" y="3645024"/>
            <a:ext cx="5539854" cy="3024336"/>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Татьяна\Desktop\IMG_20251114_101137_667.jpg"/>
          <p:cNvPicPr>
            <a:picLocks noChangeAspect="1" noChangeArrowheads="1"/>
          </p:cNvPicPr>
          <p:nvPr/>
        </p:nvPicPr>
        <p:blipFill>
          <a:blip r:embed="rId2" cstate="print"/>
          <a:srcRect/>
          <a:stretch>
            <a:fillRect/>
          </a:stretch>
        </p:blipFill>
        <p:spPr bwMode="auto">
          <a:xfrm>
            <a:off x="1403648" y="188640"/>
            <a:ext cx="3312368" cy="2934418"/>
          </a:xfrm>
          <a:prstGeom prst="rect">
            <a:avLst/>
          </a:prstGeom>
          <a:noFill/>
        </p:spPr>
      </p:pic>
      <p:pic>
        <p:nvPicPr>
          <p:cNvPr id="7171" name="Picture 3" descr="C:\Users\Татьяна\Desktop\IMG_20251114_101135_258.jpg"/>
          <p:cNvPicPr>
            <a:picLocks noChangeAspect="1" noChangeArrowheads="1"/>
          </p:cNvPicPr>
          <p:nvPr/>
        </p:nvPicPr>
        <p:blipFill>
          <a:blip r:embed="rId3" cstate="print"/>
          <a:srcRect/>
          <a:stretch>
            <a:fillRect/>
          </a:stretch>
        </p:blipFill>
        <p:spPr bwMode="auto">
          <a:xfrm>
            <a:off x="4962952" y="188640"/>
            <a:ext cx="3794826" cy="2952328"/>
          </a:xfrm>
          <a:prstGeom prst="rect">
            <a:avLst/>
          </a:prstGeom>
          <a:noFill/>
        </p:spPr>
      </p:pic>
      <p:pic>
        <p:nvPicPr>
          <p:cNvPr id="7172" name="Picture 4" descr="C:\Users\Татьяна\Desktop\IMG_20251114_100716_901.jpg"/>
          <p:cNvPicPr>
            <a:picLocks noChangeAspect="1" noChangeArrowheads="1"/>
          </p:cNvPicPr>
          <p:nvPr/>
        </p:nvPicPr>
        <p:blipFill>
          <a:blip r:embed="rId4" cstate="print"/>
          <a:srcRect/>
          <a:stretch>
            <a:fillRect/>
          </a:stretch>
        </p:blipFill>
        <p:spPr bwMode="auto">
          <a:xfrm>
            <a:off x="3131840" y="3284984"/>
            <a:ext cx="3825274" cy="3375402"/>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63688" y="476672"/>
            <a:ext cx="7170000" cy="1296144"/>
          </a:xfrm>
        </p:spPr>
        <p:txBody>
          <a:bodyPr>
            <a:noAutofit/>
          </a:bodyPr>
          <a:lstStyle/>
          <a:p>
            <a:pPr algn="ctr"/>
            <a:r>
              <a:rPr lang="ru-RU" sz="4800" b="1" dirty="0" smtClean="0">
                <a:solidFill>
                  <a:srgbClr val="7030A0"/>
                </a:solidFill>
                <a:effectLst/>
                <a:latin typeface="Monotype Corsiva" pitchFamily="66" charset="0"/>
              </a:rPr>
              <a:t>Центр творчества</a:t>
            </a:r>
            <a:br>
              <a:rPr lang="ru-RU" sz="4800" b="1" dirty="0" smtClean="0">
                <a:solidFill>
                  <a:srgbClr val="7030A0"/>
                </a:solidFill>
                <a:effectLst/>
                <a:latin typeface="Monotype Corsiva" pitchFamily="66" charset="0"/>
              </a:rPr>
            </a:br>
            <a:r>
              <a:rPr lang="ru-RU" sz="4800" b="1" dirty="0" smtClean="0">
                <a:solidFill>
                  <a:srgbClr val="7030A0"/>
                </a:solidFill>
                <a:effectLst/>
                <a:latin typeface="Monotype Corsiva" pitchFamily="66" charset="0"/>
              </a:rPr>
              <a:t> «Творческая мастерская»</a:t>
            </a:r>
            <a:br>
              <a:rPr lang="ru-RU" sz="4800" b="1" dirty="0" smtClean="0">
                <a:solidFill>
                  <a:srgbClr val="7030A0"/>
                </a:solidFill>
                <a:effectLst/>
                <a:latin typeface="Monotype Corsiva" pitchFamily="66" charset="0"/>
              </a:rPr>
            </a:br>
            <a:endParaRPr lang="ru-RU" sz="4800" b="1" dirty="0">
              <a:solidFill>
                <a:srgbClr val="7030A0"/>
              </a:solidFill>
              <a:effectLst/>
              <a:latin typeface="Monotype Corsiva" pitchFamily="66" charset="0"/>
            </a:endParaRPr>
          </a:p>
        </p:txBody>
      </p:sp>
      <p:pic>
        <p:nvPicPr>
          <p:cNvPr id="8194" name="Picture 2" descr="C:\Users\Татьяна\Desktop\20251112_093736.jpg"/>
          <p:cNvPicPr>
            <a:picLocks noChangeAspect="1" noChangeArrowheads="1"/>
          </p:cNvPicPr>
          <p:nvPr/>
        </p:nvPicPr>
        <p:blipFill>
          <a:blip r:embed="rId2" cstate="print"/>
          <a:srcRect/>
          <a:stretch>
            <a:fillRect/>
          </a:stretch>
        </p:blipFill>
        <p:spPr bwMode="auto">
          <a:xfrm rot="5400000">
            <a:off x="547595" y="2844893"/>
            <a:ext cx="4248865" cy="2392743"/>
          </a:xfrm>
          <a:prstGeom prst="rect">
            <a:avLst/>
          </a:prstGeom>
          <a:noFill/>
        </p:spPr>
      </p:pic>
      <p:pic>
        <p:nvPicPr>
          <p:cNvPr id="8195" name="Picture 3" descr="C:\Users\Татьяна\Desktop\20251112_091354.jpg"/>
          <p:cNvPicPr>
            <a:picLocks noChangeAspect="1" noChangeArrowheads="1"/>
          </p:cNvPicPr>
          <p:nvPr/>
        </p:nvPicPr>
        <p:blipFill>
          <a:blip r:embed="rId3" cstate="print"/>
          <a:srcRect/>
          <a:stretch>
            <a:fillRect/>
          </a:stretch>
        </p:blipFill>
        <p:spPr bwMode="auto">
          <a:xfrm>
            <a:off x="4283968" y="3501008"/>
            <a:ext cx="4649388" cy="2618297"/>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Татьяна\Desktop\20251112_092151.jpg"/>
          <p:cNvPicPr>
            <a:picLocks noChangeAspect="1" noChangeArrowheads="1"/>
          </p:cNvPicPr>
          <p:nvPr/>
        </p:nvPicPr>
        <p:blipFill>
          <a:blip r:embed="rId2" cstate="print"/>
          <a:srcRect/>
          <a:stretch>
            <a:fillRect/>
          </a:stretch>
        </p:blipFill>
        <p:spPr bwMode="auto">
          <a:xfrm>
            <a:off x="1127622" y="332656"/>
            <a:ext cx="4219603" cy="2376264"/>
          </a:xfrm>
          <a:prstGeom prst="rect">
            <a:avLst/>
          </a:prstGeom>
          <a:noFill/>
        </p:spPr>
      </p:pic>
      <p:pic>
        <p:nvPicPr>
          <p:cNvPr id="9219" name="Picture 3" descr="C:\Users\Татьяна\Desktop\20251112_093134.jpg"/>
          <p:cNvPicPr>
            <a:picLocks noChangeAspect="1" noChangeArrowheads="1"/>
          </p:cNvPicPr>
          <p:nvPr/>
        </p:nvPicPr>
        <p:blipFill>
          <a:blip r:embed="rId3" cstate="print"/>
          <a:srcRect/>
          <a:stretch>
            <a:fillRect/>
          </a:stretch>
        </p:blipFill>
        <p:spPr bwMode="auto">
          <a:xfrm>
            <a:off x="1115616" y="3851954"/>
            <a:ext cx="4464496" cy="2514175"/>
          </a:xfrm>
          <a:prstGeom prst="rect">
            <a:avLst/>
          </a:prstGeom>
          <a:noFill/>
        </p:spPr>
      </p:pic>
      <p:pic>
        <p:nvPicPr>
          <p:cNvPr id="9220" name="Picture 4" descr="C:\Users\Татьяна\Desktop\IMG_20251113_135802_103.jpg"/>
          <p:cNvPicPr>
            <a:picLocks noChangeAspect="1" noChangeArrowheads="1"/>
          </p:cNvPicPr>
          <p:nvPr/>
        </p:nvPicPr>
        <p:blipFill>
          <a:blip r:embed="rId4" cstate="print"/>
          <a:srcRect/>
          <a:stretch>
            <a:fillRect/>
          </a:stretch>
        </p:blipFill>
        <p:spPr bwMode="auto">
          <a:xfrm>
            <a:off x="5724128" y="1187848"/>
            <a:ext cx="3240360" cy="432048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4400" b="1" dirty="0" smtClean="0">
                <a:solidFill>
                  <a:srgbClr val="7030A0"/>
                </a:solidFill>
                <a:effectLst/>
                <a:latin typeface="Monotype Corsiva" pitchFamily="66" charset="0"/>
              </a:rPr>
              <a:t>Центр экспериментирования</a:t>
            </a:r>
            <a:endParaRPr lang="ru-RU" sz="4400" dirty="0">
              <a:solidFill>
                <a:srgbClr val="7030A0"/>
              </a:solidFill>
              <a:effectLst/>
              <a:latin typeface="Monotype Corsiva" pitchFamily="66" charset="0"/>
            </a:endParaRPr>
          </a:p>
        </p:txBody>
      </p:sp>
      <p:pic>
        <p:nvPicPr>
          <p:cNvPr id="2050" name="Рисунок 11"/>
          <p:cNvPicPr>
            <a:picLocks noChangeAspect="1"/>
          </p:cNvPicPr>
          <p:nvPr/>
        </p:nvPicPr>
        <p:blipFill>
          <a:blip r:embed="rId2" cstate="print"/>
          <a:srcRect l="10724" t="19531" b="7465"/>
          <a:stretch>
            <a:fillRect/>
          </a:stretch>
        </p:blipFill>
        <p:spPr bwMode="auto">
          <a:xfrm>
            <a:off x="2093577" y="1615955"/>
            <a:ext cx="6222839" cy="4019799"/>
          </a:xfrm>
          <a:prstGeom prst="rect">
            <a:avLst/>
          </a:prstGeom>
          <a:noFill/>
          <a:ln w="57150">
            <a:solidFill>
              <a:srgbClr val="00B0F0"/>
            </a:solid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Татьяна\Desktop\IMG_20251113_135619_135.jpg"/>
          <p:cNvPicPr>
            <a:picLocks noChangeAspect="1" noChangeArrowheads="1"/>
          </p:cNvPicPr>
          <p:nvPr/>
        </p:nvPicPr>
        <p:blipFill>
          <a:blip r:embed="rId2" cstate="print"/>
          <a:srcRect/>
          <a:stretch>
            <a:fillRect/>
          </a:stretch>
        </p:blipFill>
        <p:spPr bwMode="auto">
          <a:xfrm>
            <a:off x="1043608" y="126834"/>
            <a:ext cx="4176464" cy="3132348"/>
          </a:xfrm>
          <a:prstGeom prst="rect">
            <a:avLst/>
          </a:prstGeom>
          <a:noFill/>
        </p:spPr>
      </p:pic>
      <p:pic>
        <p:nvPicPr>
          <p:cNvPr id="4" name="Picture 3" descr="C:\Users\Татьяна\Desktop\IMG_20251113_135624_665.jpg"/>
          <p:cNvPicPr>
            <a:picLocks noChangeAspect="1" noChangeArrowheads="1"/>
          </p:cNvPicPr>
          <p:nvPr/>
        </p:nvPicPr>
        <p:blipFill>
          <a:blip r:embed="rId3" cstate="print"/>
          <a:srcRect/>
          <a:stretch>
            <a:fillRect/>
          </a:stretch>
        </p:blipFill>
        <p:spPr bwMode="auto">
          <a:xfrm>
            <a:off x="4355976" y="3401616"/>
            <a:ext cx="4320480" cy="324036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5656" y="548680"/>
            <a:ext cx="7458032" cy="1008112"/>
          </a:xfrm>
        </p:spPr>
        <p:txBody>
          <a:bodyPr>
            <a:noAutofit/>
          </a:bodyPr>
          <a:lstStyle/>
          <a:p>
            <a:pPr algn="ctr"/>
            <a:r>
              <a:rPr lang="ru-RU" sz="4800" b="1" dirty="0" smtClean="0">
                <a:solidFill>
                  <a:srgbClr val="7030A0"/>
                </a:solidFill>
                <a:effectLst/>
                <a:latin typeface="Monotype Corsiva" pitchFamily="66" charset="0"/>
              </a:rPr>
              <a:t>Центр «Ролевых игр»</a:t>
            </a:r>
            <a:br>
              <a:rPr lang="ru-RU" sz="4800" b="1" dirty="0" smtClean="0">
                <a:solidFill>
                  <a:srgbClr val="7030A0"/>
                </a:solidFill>
                <a:effectLst/>
                <a:latin typeface="Monotype Corsiva" pitchFamily="66" charset="0"/>
              </a:rPr>
            </a:br>
            <a:endParaRPr lang="ru-RU" sz="4800" b="1" dirty="0">
              <a:solidFill>
                <a:srgbClr val="7030A0"/>
              </a:solidFill>
              <a:effectLst/>
              <a:latin typeface="Monotype Corsiva" pitchFamily="66" charset="0"/>
            </a:endParaRPr>
          </a:p>
        </p:txBody>
      </p:sp>
      <p:pic>
        <p:nvPicPr>
          <p:cNvPr id="11266" name="Picture 2" descr="C:\Users\Татьяна\Desktop\IMG_20251113_135549_757.jpg"/>
          <p:cNvPicPr>
            <a:picLocks noChangeAspect="1" noChangeArrowheads="1"/>
          </p:cNvPicPr>
          <p:nvPr/>
        </p:nvPicPr>
        <p:blipFill>
          <a:blip r:embed="rId2" cstate="print"/>
          <a:srcRect/>
          <a:stretch>
            <a:fillRect/>
          </a:stretch>
        </p:blipFill>
        <p:spPr bwMode="auto">
          <a:xfrm>
            <a:off x="1115616" y="1052736"/>
            <a:ext cx="3888432" cy="3420605"/>
          </a:xfrm>
          <a:prstGeom prst="rect">
            <a:avLst/>
          </a:prstGeom>
          <a:noFill/>
        </p:spPr>
      </p:pic>
      <p:pic>
        <p:nvPicPr>
          <p:cNvPr id="11267" name="Picture 3" descr="C:\Users\Татьяна\Desktop\IMG_20251113_140524_438.jpg"/>
          <p:cNvPicPr>
            <a:picLocks noChangeAspect="1" noChangeArrowheads="1"/>
          </p:cNvPicPr>
          <p:nvPr/>
        </p:nvPicPr>
        <p:blipFill>
          <a:blip r:embed="rId3" cstate="print"/>
          <a:srcRect/>
          <a:stretch>
            <a:fillRect/>
          </a:stretch>
        </p:blipFill>
        <p:spPr bwMode="auto">
          <a:xfrm>
            <a:off x="4427984" y="3330215"/>
            <a:ext cx="4464496" cy="3239564"/>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Татьяна\Desktop\IMG_20251113_140520_905.jpg"/>
          <p:cNvPicPr>
            <a:picLocks noChangeAspect="1" noChangeArrowheads="1"/>
          </p:cNvPicPr>
          <p:nvPr/>
        </p:nvPicPr>
        <p:blipFill>
          <a:blip r:embed="rId2" cstate="print"/>
          <a:srcRect/>
          <a:stretch>
            <a:fillRect/>
          </a:stretch>
        </p:blipFill>
        <p:spPr bwMode="auto">
          <a:xfrm>
            <a:off x="5333155" y="620688"/>
            <a:ext cx="3636220" cy="5664225"/>
          </a:xfrm>
          <a:prstGeom prst="rect">
            <a:avLst/>
          </a:prstGeom>
          <a:noFill/>
        </p:spPr>
      </p:pic>
      <p:pic>
        <p:nvPicPr>
          <p:cNvPr id="1027" name="Picture 3" descr="C:\Users\Татьяна\Desktop\20251114_094101.jpg"/>
          <p:cNvPicPr>
            <a:picLocks noChangeAspect="1" noChangeArrowheads="1"/>
          </p:cNvPicPr>
          <p:nvPr/>
        </p:nvPicPr>
        <p:blipFill>
          <a:blip r:embed="rId3" cstate="print"/>
          <a:srcRect/>
          <a:stretch>
            <a:fillRect/>
          </a:stretch>
        </p:blipFill>
        <p:spPr bwMode="auto">
          <a:xfrm>
            <a:off x="251520" y="1916832"/>
            <a:ext cx="4986802" cy="2808312"/>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274320"/>
            <a:ext cx="8172400" cy="1138456"/>
          </a:xfrm>
        </p:spPr>
        <p:txBody>
          <a:bodyPr>
            <a:noAutofit/>
          </a:bodyPr>
          <a:lstStyle/>
          <a:p>
            <a:pPr algn="ctr"/>
            <a:r>
              <a:rPr lang="ru-RU" sz="4400" b="1" dirty="0" err="1" smtClean="0">
                <a:solidFill>
                  <a:srgbClr val="7030A0"/>
                </a:solidFill>
                <a:effectLst/>
                <a:latin typeface="Monotype Corsiva" pitchFamily="66" charset="0"/>
              </a:rPr>
              <a:t>Сотавление</a:t>
            </a:r>
            <a:r>
              <a:rPr lang="ru-RU" sz="4400" b="1" dirty="0" smtClean="0">
                <a:solidFill>
                  <a:srgbClr val="7030A0"/>
                </a:solidFill>
                <a:effectLst/>
                <a:latin typeface="Monotype Corsiva" pitchFamily="66" charset="0"/>
              </a:rPr>
              <a:t> рассказа по </a:t>
            </a:r>
            <a:r>
              <a:rPr lang="ru-RU" sz="4400" b="1" dirty="0" err="1" smtClean="0">
                <a:solidFill>
                  <a:srgbClr val="7030A0"/>
                </a:solidFill>
                <a:effectLst/>
                <a:latin typeface="Monotype Corsiva" pitchFamily="66" charset="0"/>
              </a:rPr>
              <a:t>мнемотаблице</a:t>
            </a:r>
            <a:r>
              <a:rPr lang="ru-RU" sz="4400" b="1" dirty="0" smtClean="0">
                <a:solidFill>
                  <a:srgbClr val="7030A0"/>
                </a:solidFill>
                <a:effectLst/>
                <a:latin typeface="Monotype Corsiva" pitchFamily="66" charset="0"/>
              </a:rPr>
              <a:t>.</a:t>
            </a:r>
            <a:endParaRPr lang="ru-RU" sz="4400" b="1" dirty="0">
              <a:solidFill>
                <a:srgbClr val="7030A0"/>
              </a:solidFill>
              <a:effectLst/>
              <a:latin typeface="Monotype Corsiva" pitchFamily="66" charset="0"/>
            </a:endParaRPr>
          </a:p>
        </p:txBody>
      </p:sp>
      <p:pic>
        <p:nvPicPr>
          <p:cNvPr id="2051" name="Picture 3" descr="C:\Users\Татьяна\Desktop\20251112_104924.jpg"/>
          <p:cNvPicPr>
            <a:picLocks noChangeAspect="1" noChangeArrowheads="1"/>
          </p:cNvPicPr>
          <p:nvPr/>
        </p:nvPicPr>
        <p:blipFill>
          <a:blip r:embed="rId2" cstate="print"/>
          <a:srcRect/>
          <a:stretch>
            <a:fillRect/>
          </a:stretch>
        </p:blipFill>
        <p:spPr bwMode="auto">
          <a:xfrm>
            <a:off x="1173856" y="1700808"/>
            <a:ext cx="3771710" cy="2520280"/>
          </a:xfrm>
          <a:prstGeom prst="rect">
            <a:avLst/>
          </a:prstGeom>
          <a:noFill/>
        </p:spPr>
      </p:pic>
      <p:pic>
        <p:nvPicPr>
          <p:cNvPr id="2052" name="Picture 4" descr="C:\Users\Татьяна\Desktop\20251112_105014.jpg"/>
          <p:cNvPicPr>
            <a:picLocks noChangeAspect="1" noChangeArrowheads="1"/>
          </p:cNvPicPr>
          <p:nvPr/>
        </p:nvPicPr>
        <p:blipFill>
          <a:blip r:embed="rId3" cstate="print"/>
          <a:srcRect/>
          <a:stretch>
            <a:fillRect/>
          </a:stretch>
        </p:blipFill>
        <p:spPr bwMode="auto">
          <a:xfrm>
            <a:off x="5004048" y="3068960"/>
            <a:ext cx="4005898" cy="3256747"/>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9632" y="548680"/>
            <a:ext cx="7674056" cy="1224136"/>
          </a:xfrm>
        </p:spPr>
        <p:txBody>
          <a:bodyPr>
            <a:noAutofit/>
          </a:bodyPr>
          <a:lstStyle/>
          <a:p>
            <a:pPr algn="ctr"/>
            <a:r>
              <a:rPr lang="ru-RU" sz="4400" b="1" dirty="0" smtClean="0">
                <a:solidFill>
                  <a:srgbClr val="7030A0"/>
                </a:solidFill>
                <a:effectLst/>
                <a:latin typeface="Monotype Corsiva" pitchFamily="66" charset="0"/>
              </a:rPr>
              <a:t>Центр дидактических игр по развитию речи «Логознайки»</a:t>
            </a:r>
            <a:r>
              <a:rPr lang="ru-RU" sz="4400" dirty="0" smtClean="0">
                <a:solidFill>
                  <a:srgbClr val="7030A0"/>
                </a:solidFill>
                <a:effectLst/>
                <a:latin typeface="Monotype Corsiva" pitchFamily="66" charset="0"/>
              </a:rPr>
              <a:t/>
            </a:r>
            <a:br>
              <a:rPr lang="ru-RU" sz="4400" dirty="0" smtClean="0">
                <a:solidFill>
                  <a:srgbClr val="7030A0"/>
                </a:solidFill>
                <a:effectLst/>
                <a:latin typeface="Monotype Corsiva" pitchFamily="66" charset="0"/>
              </a:rPr>
            </a:br>
            <a:endParaRPr lang="ru-RU" sz="4400" dirty="0">
              <a:solidFill>
                <a:srgbClr val="7030A0"/>
              </a:solidFill>
              <a:effectLst/>
              <a:latin typeface="Monotype Corsiva" pitchFamily="66" charset="0"/>
            </a:endParaRPr>
          </a:p>
        </p:txBody>
      </p:sp>
      <p:pic>
        <p:nvPicPr>
          <p:cNvPr id="3074" name="Picture 2" descr="C:\Users\Татьяна\Desktop\IMG_20251119_130257_806.jpg"/>
          <p:cNvPicPr>
            <a:picLocks noChangeAspect="1" noChangeArrowheads="1"/>
          </p:cNvPicPr>
          <p:nvPr/>
        </p:nvPicPr>
        <p:blipFill>
          <a:blip r:embed="rId2" cstate="print"/>
          <a:srcRect/>
          <a:stretch>
            <a:fillRect/>
          </a:stretch>
        </p:blipFill>
        <p:spPr bwMode="auto">
          <a:xfrm>
            <a:off x="1187624" y="1484784"/>
            <a:ext cx="2880320" cy="5229200"/>
          </a:xfrm>
          <a:prstGeom prst="rect">
            <a:avLst/>
          </a:prstGeom>
          <a:noFill/>
        </p:spPr>
      </p:pic>
      <p:pic>
        <p:nvPicPr>
          <p:cNvPr id="6" name="Picture 2" descr="C:\Users\Татьяна\Desktop\IMG_20251113_135615_155.jpg"/>
          <p:cNvPicPr>
            <a:picLocks noChangeAspect="1" noChangeArrowheads="1"/>
          </p:cNvPicPr>
          <p:nvPr/>
        </p:nvPicPr>
        <p:blipFill>
          <a:blip r:embed="rId3" cstate="print"/>
          <a:srcRect/>
          <a:stretch>
            <a:fillRect/>
          </a:stretch>
        </p:blipFill>
        <p:spPr bwMode="auto">
          <a:xfrm>
            <a:off x="4283968" y="2492896"/>
            <a:ext cx="4343557" cy="3257668"/>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259632" y="980728"/>
            <a:ext cx="7579568" cy="3960440"/>
          </a:xfrm>
        </p:spPr>
        <p:txBody>
          <a:bodyPr>
            <a:noAutofit/>
          </a:bodyPr>
          <a:lstStyle/>
          <a:p>
            <a:r>
              <a:rPr lang="ru-RU" sz="3600" b="1" dirty="0" smtClean="0">
                <a:solidFill>
                  <a:srgbClr val="7030A0"/>
                </a:solidFill>
                <a:latin typeface="Monotype Corsiva" pitchFamily="66" charset="0"/>
              </a:rPr>
              <a:t>В соответствии с ФГОС ДО одним из приоритетных направлений системы дошкольного образования является развитие речи у дошкольников. Поэтому определение направлений и условия развития речи у детей относятся к числу важнейших педагогических задач. </a:t>
            </a:r>
            <a:endParaRPr lang="ru-RU" sz="3600" b="1" dirty="0">
              <a:solidFill>
                <a:srgbClr val="7030A0"/>
              </a:solidFill>
              <a:latin typeface="Monotype Corsiva" pitchFamily="66"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Users\Татьяна\Desktop\20251112_104916.jpg"/>
          <p:cNvPicPr>
            <a:picLocks noChangeAspect="1" noChangeArrowheads="1"/>
          </p:cNvPicPr>
          <p:nvPr/>
        </p:nvPicPr>
        <p:blipFill>
          <a:blip r:embed="rId2" cstate="print"/>
          <a:srcRect/>
          <a:stretch>
            <a:fillRect/>
          </a:stretch>
        </p:blipFill>
        <p:spPr bwMode="auto">
          <a:xfrm>
            <a:off x="1187623" y="188640"/>
            <a:ext cx="5114669" cy="2880320"/>
          </a:xfrm>
          <a:prstGeom prst="rect">
            <a:avLst/>
          </a:prstGeom>
          <a:noFill/>
        </p:spPr>
      </p:pic>
      <p:pic>
        <p:nvPicPr>
          <p:cNvPr id="4098" name="Picture 2" descr="C:\Users\Татьяна\Desktop\IMG_20251119_130248_200.jpg"/>
          <p:cNvPicPr>
            <a:picLocks noChangeAspect="1" noChangeArrowheads="1"/>
          </p:cNvPicPr>
          <p:nvPr/>
        </p:nvPicPr>
        <p:blipFill>
          <a:blip r:embed="rId3" cstate="print"/>
          <a:srcRect/>
          <a:stretch>
            <a:fillRect/>
          </a:stretch>
        </p:blipFill>
        <p:spPr bwMode="auto">
          <a:xfrm>
            <a:off x="2771800" y="3284984"/>
            <a:ext cx="5904656" cy="332520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4000" b="1" dirty="0" smtClean="0">
                <a:solidFill>
                  <a:srgbClr val="7030A0"/>
                </a:solidFill>
                <a:effectLst/>
                <a:latin typeface="Monotype Corsiva" pitchFamily="66" charset="0"/>
              </a:rPr>
              <a:t>Картотека материала для речевого развития </a:t>
            </a:r>
            <a:endParaRPr lang="ru-RU" sz="4000" b="1" dirty="0">
              <a:solidFill>
                <a:srgbClr val="7030A0"/>
              </a:solidFill>
              <a:effectLst/>
              <a:latin typeface="Monotype Corsiva" pitchFamily="66" charset="0"/>
            </a:endParaRPr>
          </a:p>
        </p:txBody>
      </p:sp>
      <p:pic>
        <p:nvPicPr>
          <p:cNvPr id="6146" name="Picture 2" descr="C:\Users\Татьяна\Desktop\20251112_103146.jpg"/>
          <p:cNvPicPr>
            <a:picLocks noChangeAspect="1" noChangeArrowheads="1"/>
          </p:cNvPicPr>
          <p:nvPr/>
        </p:nvPicPr>
        <p:blipFill>
          <a:blip r:embed="rId2" cstate="print"/>
          <a:srcRect/>
          <a:stretch>
            <a:fillRect/>
          </a:stretch>
        </p:blipFill>
        <p:spPr bwMode="auto">
          <a:xfrm rot="16200000">
            <a:off x="2773206" y="193780"/>
            <a:ext cx="4601221" cy="7615275"/>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8" y="274320"/>
            <a:ext cx="7530040" cy="2290584"/>
          </a:xfrm>
        </p:spPr>
        <p:txBody>
          <a:bodyPr>
            <a:normAutofit/>
          </a:bodyPr>
          <a:lstStyle/>
          <a:p>
            <a:pPr algn="ctr"/>
            <a:r>
              <a:rPr lang="ru-RU" sz="6600" b="1" dirty="0" smtClean="0">
                <a:solidFill>
                  <a:srgbClr val="7030A0"/>
                </a:solidFill>
                <a:effectLst/>
                <a:latin typeface="Monotype Corsiva" pitchFamily="66" charset="0"/>
              </a:rPr>
              <a:t>Спасибо за внимание!</a:t>
            </a:r>
            <a:endParaRPr lang="ru-RU" sz="6600" b="1" dirty="0">
              <a:solidFill>
                <a:srgbClr val="7030A0"/>
              </a:solidFill>
              <a:effectLst/>
              <a:latin typeface="Monotype Corsiva" pitchFamily="66" charset="0"/>
            </a:endParaRPr>
          </a:p>
        </p:txBody>
      </p:sp>
      <p:pic>
        <p:nvPicPr>
          <p:cNvPr id="3" name="Picture 2"/>
          <p:cNvPicPr>
            <a:picLocks noChangeAspect="1" noChangeArrowheads="1"/>
          </p:cNvPicPr>
          <p:nvPr/>
        </p:nvPicPr>
        <p:blipFill>
          <a:blip r:embed="rId2" cstate="print"/>
          <a:srcRect/>
          <a:stretch>
            <a:fillRect/>
          </a:stretch>
        </p:blipFill>
        <p:spPr bwMode="auto">
          <a:xfrm>
            <a:off x="3059832" y="2906048"/>
            <a:ext cx="4157464" cy="273478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5656" y="274638"/>
            <a:ext cx="7458032" cy="2146250"/>
          </a:xfrm>
        </p:spPr>
        <p:txBody>
          <a:bodyPr>
            <a:noAutofit/>
          </a:bodyPr>
          <a:lstStyle/>
          <a:p>
            <a:r>
              <a:rPr lang="ru-RU" sz="3600" b="1" dirty="0" smtClean="0">
                <a:solidFill>
                  <a:srgbClr val="7030A0"/>
                </a:solidFill>
                <a:effectLst/>
                <a:latin typeface="Monotype Corsiva" pitchFamily="66" charset="0"/>
              </a:rPr>
              <a:t>Речевая инициатива – это способность ребенка в самостоятельному высказыванию, способность к проявлению речевой активности. </a:t>
            </a:r>
            <a:endParaRPr lang="ru-RU" sz="3600" dirty="0">
              <a:solidFill>
                <a:srgbClr val="7030A0"/>
              </a:solidFill>
              <a:effectLst/>
              <a:latin typeface="Monotype Corsiva" pitchFamily="66" charset="0"/>
            </a:endParaRPr>
          </a:p>
        </p:txBody>
      </p:sp>
      <p:pic>
        <p:nvPicPr>
          <p:cNvPr id="1026" name="Picture 2" descr="C:\Users\Татьяна\Desktop\речевая инициатива.jpg"/>
          <p:cNvPicPr>
            <a:picLocks noChangeAspect="1" noChangeArrowheads="1"/>
          </p:cNvPicPr>
          <p:nvPr/>
        </p:nvPicPr>
        <p:blipFill>
          <a:blip r:embed="rId2" cstate="print"/>
          <a:srcRect/>
          <a:stretch>
            <a:fillRect/>
          </a:stretch>
        </p:blipFill>
        <p:spPr bwMode="auto">
          <a:xfrm>
            <a:off x="2699792" y="2402265"/>
            <a:ext cx="4248472" cy="425571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274638"/>
            <a:ext cx="7890080" cy="3586410"/>
          </a:xfrm>
        </p:spPr>
        <p:txBody>
          <a:bodyPr>
            <a:noAutofit/>
          </a:bodyPr>
          <a:lstStyle/>
          <a:p>
            <a:r>
              <a:rPr lang="ru-RU" sz="4800" b="1" dirty="0" smtClean="0">
                <a:solidFill>
                  <a:srgbClr val="7030A0"/>
                </a:solidFill>
                <a:effectLst/>
                <a:latin typeface="Monotype Corsiva" pitchFamily="66" charset="0"/>
              </a:rPr>
              <a:t>Основные способы поддержки детской инициативы:</a:t>
            </a:r>
            <a:r>
              <a:rPr lang="ru-RU" sz="3600" dirty="0" smtClean="0">
                <a:solidFill>
                  <a:srgbClr val="7030A0"/>
                </a:solidFill>
                <a:latin typeface="Monotype Corsiva" pitchFamily="66" charset="0"/>
              </a:rPr>
              <a:t/>
            </a:r>
            <a:br>
              <a:rPr lang="ru-RU" sz="3600" dirty="0" smtClean="0">
                <a:solidFill>
                  <a:srgbClr val="7030A0"/>
                </a:solidFill>
                <a:latin typeface="Monotype Corsiva" pitchFamily="66" charset="0"/>
              </a:rPr>
            </a:br>
            <a:r>
              <a:rPr lang="ru-RU" sz="3600" dirty="0" smtClean="0">
                <a:solidFill>
                  <a:srgbClr val="7030A0"/>
                </a:solidFill>
                <a:effectLst/>
                <a:latin typeface="Monotype Corsiva" pitchFamily="66" charset="0"/>
              </a:rPr>
              <a:t>организация детей</a:t>
            </a:r>
            <a:br>
              <a:rPr lang="ru-RU" sz="3600" dirty="0" smtClean="0">
                <a:solidFill>
                  <a:srgbClr val="7030A0"/>
                </a:solidFill>
                <a:effectLst/>
                <a:latin typeface="Monotype Corsiva" pitchFamily="66" charset="0"/>
              </a:rPr>
            </a:br>
            <a:r>
              <a:rPr lang="ru-RU" sz="3600" dirty="0" smtClean="0">
                <a:solidFill>
                  <a:srgbClr val="7030A0"/>
                </a:solidFill>
                <a:effectLst/>
                <a:latin typeface="Monotype Corsiva" pitchFamily="66" charset="0"/>
              </a:rPr>
              <a:t>позиция педагога</a:t>
            </a:r>
            <a:br>
              <a:rPr lang="ru-RU" sz="3600" dirty="0" smtClean="0">
                <a:solidFill>
                  <a:srgbClr val="7030A0"/>
                </a:solidFill>
                <a:effectLst/>
                <a:latin typeface="Monotype Corsiva" pitchFamily="66" charset="0"/>
              </a:rPr>
            </a:br>
            <a:r>
              <a:rPr lang="ru-RU" sz="3600" dirty="0" smtClean="0">
                <a:solidFill>
                  <a:srgbClr val="7030A0"/>
                </a:solidFill>
                <a:effectLst/>
                <a:latin typeface="Monotype Corsiva" pitchFamily="66" charset="0"/>
              </a:rPr>
              <a:t>создание условий</a:t>
            </a:r>
            <a:r>
              <a:rPr lang="ru-RU" sz="3600" dirty="0" smtClean="0">
                <a:latin typeface="Monotype Corsiva" pitchFamily="66" charset="0"/>
              </a:rPr>
              <a:t/>
            </a:r>
            <a:br>
              <a:rPr lang="ru-RU" sz="3600" dirty="0" smtClean="0">
                <a:latin typeface="Monotype Corsiva" pitchFamily="66" charset="0"/>
              </a:rPr>
            </a:br>
            <a:endParaRPr lang="ru-RU" sz="3600" dirty="0">
              <a:latin typeface="Monotype Corsiva" pitchFamily="66" charset="0"/>
            </a:endParaRPr>
          </a:p>
        </p:txBody>
      </p:sp>
      <p:pic>
        <p:nvPicPr>
          <p:cNvPr id="2050" name="Picture 2" descr="C:\Users\Татьяна\Desktop\с детьми.jfif"/>
          <p:cNvPicPr>
            <a:picLocks noChangeAspect="1" noChangeArrowheads="1"/>
          </p:cNvPicPr>
          <p:nvPr/>
        </p:nvPicPr>
        <p:blipFill>
          <a:blip r:embed="rId2" cstate="print"/>
          <a:srcRect/>
          <a:stretch>
            <a:fillRect/>
          </a:stretch>
        </p:blipFill>
        <p:spPr bwMode="auto">
          <a:xfrm>
            <a:off x="2411760" y="3284984"/>
            <a:ext cx="5040560" cy="3357091"/>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5656" y="274638"/>
            <a:ext cx="7458032" cy="2362274"/>
          </a:xfrm>
        </p:spPr>
        <p:txBody>
          <a:bodyPr>
            <a:noAutofit/>
          </a:bodyPr>
          <a:lstStyle/>
          <a:p>
            <a:r>
              <a:rPr lang="ru-RU" sz="4800" b="1" dirty="0" smtClean="0">
                <a:solidFill>
                  <a:srgbClr val="7030A0"/>
                </a:solidFill>
                <a:effectLst/>
                <a:latin typeface="Monotype Corsiva" pitchFamily="66" charset="0"/>
              </a:rPr>
              <a:t>Организация детей:</a:t>
            </a:r>
            <a:r>
              <a:rPr lang="ru-RU" sz="3200" b="1" dirty="0" smtClean="0">
                <a:solidFill>
                  <a:srgbClr val="7030A0"/>
                </a:solidFill>
                <a:effectLst/>
                <a:latin typeface="Monotype Corsiva" pitchFamily="66" charset="0"/>
              </a:rPr>
              <a:t/>
            </a:r>
            <a:br>
              <a:rPr lang="ru-RU" sz="3200" b="1" dirty="0" smtClean="0">
                <a:solidFill>
                  <a:srgbClr val="7030A0"/>
                </a:solidFill>
                <a:effectLst/>
                <a:latin typeface="Monotype Corsiva" pitchFamily="66" charset="0"/>
              </a:rPr>
            </a:br>
            <a:r>
              <a:rPr lang="ru-RU" sz="3200" b="1" dirty="0" smtClean="0">
                <a:solidFill>
                  <a:srgbClr val="7030A0"/>
                </a:solidFill>
                <a:effectLst/>
                <a:latin typeface="Monotype Corsiva" pitchFamily="66" charset="0"/>
              </a:rPr>
              <a:t>1.Фронтальные (групповые) занятия</a:t>
            </a:r>
            <a:br>
              <a:rPr lang="ru-RU" sz="3200" b="1" dirty="0" smtClean="0">
                <a:solidFill>
                  <a:srgbClr val="7030A0"/>
                </a:solidFill>
                <a:effectLst/>
                <a:latin typeface="Monotype Corsiva" pitchFamily="66" charset="0"/>
              </a:rPr>
            </a:br>
            <a:r>
              <a:rPr lang="ru-RU" sz="3200" b="1" dirty="0" smtClean="0">
                <a:solidFill>
                  <a:srgbClr val="7030A0"/>
                </a:solidFill>
                <a:effectLst/>
                <a:latin typeface="Monotype Corsiva" pitchFamily="66" charset="0"/>
              </a:rPr>
              <a:t>2.Работа в парах</a:t>
            </a:r>
            <a:br>
              <a:rPr lang="ru-RU" sz="3200" b="1" dirty="0" smtClean="0">
                <a:solidFill>
                  <a:srgbClr val="7030A0"/>
                </a:solidFill>
                <a:effectLst/>
                <a:latin typeface="Monotype Corsiva" pitchFamily="66" charset="0"/>
              </a:rPr>
            </a:br>
            <a:r>
              <a:rPr lang="ru-RU" sz="3200" b="1" dirty="0" smtClean="0">
                <a:solidFill>
                  <a:srgbClr val="7030A0"/>
                </a:solidFill>
                <a:effectLst/>
                <a:latin typeface="Monotype Corsiva" pitchFamily="66" charset="0"/>
              </a:rPr>
              <a:t>3.Индивидуальные занятия</a:t>
            </a:r>
            <a:endParaRPr lang="ru-RU" sz="3200" dirty="0">
              <a:solidFill>
                <a:srgbClr val="7030A0"/>
              </a:solidFill>
              <a:effectLst/>
            </a:endParaRPr>
          </a:p>
        </p:txBody>
      </p:sp>
      <p:pic>
        <p:nvPicPr>
          <p:cNvPr id="3" name="Picture 2" descr="C:\Users\Татьяна\Desktop\20251112_104929.jpg"/>
          <p:cNvPicPr>
            <a:picLocks noChangeAspect="1" noChangeArrowheads="1"/>
          </p:cNvPicPr>
          <p:nvPr/>
        </p:nvPicPr>
        <p:blipFill>
          <a:blip r:embed="rId2" cstate="print"/>
          <a:srcRect/>
          <a:stretch>
            <a:fillRect/>
          </a:stretch>
        </p:blipFill>
        <p:spPr bwMode="auto">
          <a:xfrm>
            <a:off x="2195736" y="2780928"/>
            <a:ext cx="5901840" cy="3323614"/>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1640" y="548680"/>
            <a:ext cx="7602048" cy="4320480"/>
          </a:xfrm>
        </p:spPr>
        <p:txBody>
          <a:bodyPr>
            <a:normAutofit fontScale="90000"/>
          </a:bodyPr>
          <a:lstStyle/>
          <a:p>
            <a:r>
              <a:rPr lang="ru-RU" sz="5300" b="1" dirty="0" smtClean="0">
                <a:solidFill>
                  <a:srgbClr val="7030A0"/>
                </a:solidFill>
                <a:effectLst/>
                <a:latin typeface="Monotype Corsiva" pitchFamily="66" charset="0"/>
              </a:rPr>
              <a:t>Позиция педагога:</a:t>
            </a:r>
            <a:r>
              <a:rPr lang="ru-RU" dirty="0" smtClean="0">
                <a:solidFill>
                  <a:srgbClr val="7030A0"/>
                </a:solidFill>
                <a:effectLst/>
                <a:latin typeface="Monotype Corsiva" pitchFamily="66" charset="0"/>
              </a:rPr>
              <a:t/>
            </a:r>
            <a:br>
              <a:rPr lang="ru-RU" dirty="0" smtClean="0">
                <a:solidFill>
                  <a:srgbClr val="7030A0"/>
                </a:solidFill>
                <a:effectLst/>
                <a:latin typeface="Monotype Corsiva" pitchFamily="66" charset="0"/>
              </a:rPr>
            </a:br>
            <a:r>
              <a:rPr lang="ru-RU" dirty="0" smtClean="0">
                <a:solidFill>
                  <a:srgbClr val="7030A0"/>
                </a:solidFill>
                <a:effectLst/>
                <a:latin typeface="Monotype Corsiva" pitchFamily="66" charset="0"/>
              </a:rPr>
              <a:t>1. Поощрять стремление ребенка к самостоятельности и инициативе.</a:t>
            </a:r>
            <a:br>
              <a:rPr lang="ru-RU" dirty="0" smtClean="0">
                <a:solidFill>
                  <a:srgbClr val="7030A0"/>
                </a:solidFill>
                <a:effectLst/>
                <a:latin typeface="Monotype Corsiva" pitchFamily="66" charset="0"/>
              </a:rPr>
            </a:br>
            <a:r>
              <a:rPr lang="ru-RU" dirty="0" smtClean="0">
                <a:solidFill>
                  <a:srgbClr val="7030A0"/>
                </a:solidFill>
                <a:effectLst/>
                <a:latin typeface="Monotype Corsiva" pitchFamily="66" charset="0"/>
              </a:rPr>
              <a:t>2. Оказать помощь, по запросу ребенка.</a:t>
            </a:r>
            <a:br>
              <a:rPr lang="ru-RU" dirty="0" smtClean="0">
                <a:solidFill>
                  <a:srgbClr val="7030A0"/>
                </a:solidFill>
                <a:effectLst/>
                <a:latin typeface="Monotype Corsiva" pitchFamily="66" charset="0"/>
              </a:rPr>
            </a:br>
            <a:r>
              <a:rPr lang="ru-RU" dirty="0" smtClean="0">
                <a:solidFill>
                  <a:srgbClr val="7030A0"/>
                </a:solidFill>
                <a:effectLst/>
                <a:latin typeface="Monotype Corsiva" pitchFamily="66" charset="0"/>
              </a:rPr>
              <a:t>3.Отмечать и приветствовать даже минимальные успехи детей.</a:t>
            </a:r>
            <a:r>
              <a:rPr lang="ru-RU" dirty="0" smtClean="0">
                <a:solidFill>
                  <a:srgbClr val="7030A0"/>
                </a:solidFill>
                <a:latin typeface="Monotype Corsiva" pitchFamily="66" charset="0"/>
              </a:rPr>
              <a:t/>
            </a:r>
            <a:br>
              <a:rPr lang="ru-RU" dirty="0" smtClean="0">
                <a:solidFill>
                  <a:srgbClr val="7030A0"/>
                </a:solidFill>
                <a:latin typeface="Monotype Corsiva" pitchFamily="66" charset="0"/>
              </a:rPr>
            </a:b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9632" y="332656"/>
            <a:ext cx="7674056" cy="2592288"/>
          </a:xfrm>
        </p:spPr>
        <p:txBody>
          <a:bodyPr>
            <a:normAutofit fontScale="90000"/>
          </a:bodyPr>
          <a:lstStyle/>
          <a:p>
            <a:r>
              <a:rPr lang="ru-RU" sz="5300" b="1" dirty="0" smtClean="0">
                <a:solidFill>
                  <a:srgbClr val="7030A0"/>
                </a:solidFill>
                <a:effectLst/>
                <a:latin typeface="Monotype Corsiva" pitchFamily="66" charset="0"/>
              </a:rPr>
              <a:t>Создание условий:</a:t>
            </a:r>
            <a:r>
              <a:rPr lang="ru-RU" dirty="0" smtClean="0">
                <a:solidFill>
                  <a:srgbClr val="7030A0"/>
                </a:solidFill>
                <a:latin typeface="Monotype Corsiva" pitchFamily="66" charset="0"/>
              </a:rPr>
              <a:t/>
            </a:r>
            <a:br>
              <a:rPr lang="ru-RU" dirty="0" smtClean="0">
                <a:solidFill>
                  <a:srgbClr val="7030A0"/>
                </a:solidFill>
                <a:latin typeface="Monotype Corsiva" pitchFamily="66" charset="0"/>
              </a:rPr>
            </a:br>
            <a:r>
              <a:rPr lang="ru-RU" dirty="0" smtClean="0">
                <a:solidFill>
                  <a:srgbClr val="7030A0"/>
                </a:solidFill>
                <a:effectLst/>
                <a:latin typeface="Monotype Corsiva" pitchFamily="66" charset="0"/>
              </a:rPr>
              <a:t>1. Подготовка дидактического пособия.</a:t>
            </a:r>
            <a:br>
              <a:rPr lang="ru-RU" dirty="0" smtClean="0">
                <a:solidFill>
                  <a:srgbClr val="7030A0"/>
                </a:solidFill>
                <a:effectLst/>
                <a:latin typeface="Monotype Corsiva" pitchFamily="66" charset="0"/>
              </a:rPr>
            </a:br>
            <a:r>
              <a:rPr lang="ru-RU" dirty="0" smtClean="0">
                <a:solidFill>
                  <a:srgbClr val="7030A0"/>
                </a:solidFill>
                <a:effectLst/>
                <a:latin typeface="Monotype Corsiva" pitchFamily="66" charset="0"/>
              </a:rPr>
              <a:t>2. Содержание развивающей предметно- пространственной среды.</a:t>
            </a:r>
            <a:endParaRPr lang="ru-RU" dirty="0">
              <a:solidFill>
                <a:srgbClr val="7030A0"/>
              </a:solidFill>
              <a:effectLst/>
              <a:latin typeface="Monotype Corsiva" pitchFamily="66" charset="0"/>
            </a:endParaRPr>
          </a:p>
        </p:txBody>
      </p:sp>
      <p:pic>
        <p:nvPicPr>
          <p:cNvPr id="5122" name="Picture 2" descr="C:\Users\Татьяна\Desktop\20251112_102412.jpg"/>
          <p:cNvPicPr>
            <a:picLocks noChangeAspect="1" noChangeArrowheads="1"/>
          </p:cNvPicPr>
          <p:nvPr/>
        </p:nvPicPr>
        <p:blipFill>
          <a:blip r:embed="rId2" cstate="print"/>
          <a:srcRect/>
          <a:stretch>
            <a:fillRect/>
          </a:stretch>
        </p:blipFill>
        <p:spPr bwMode="auto">
          <a:xfrm>
            <a:off x="928300" y="2924944"/>
            <a:ext cx="3708136" cy="2088232"/>
          </a:xfrm>
          <a:prstGeom prst="rect">
            <a:avLst/>
          </a:prstGeom>
          <a:noFill/>
        </p:spPr>
      </p:pic>
      <p:pic>
        <p:nvPicPr>
          <p:cNvPr id="5123" name="Picture 3" descr="C:\Users\Татьяна\Desktop\20251112_102722.jpg"/>
          <p:cNvPicPr>
            <a:picLocks noChangeAspect="1" noChangeArrowheads="1"/>
          </p:cNvPicPr>
          <p:nvPr/>
        </p:nvPicPr>
        <p:blipFill>
          <a:blip r:embed="rId3" cstate="print"/>
          <a:srcRect/>
          <a:stretch>
            <a:fillRect/>
          </a:stretch>
        </p:blipFill>
        <p:spPr bwMode="auto">
          <a:xfrm>
            <a:off x="4716016" y="4221088"/>
            <a:ext cx="4248472" cy="2392522"/>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19672" y="260648"/>
            <a:ext cx="7314016" cy="2016224"/>
          </a:xfrm>
        </p:spPr>
        <p:txBody>
          <a:bodyPr>
            <a:normAutofit fontScale="90000"/>
          </a:bodyPr>
          <a:lstStyle/>
          <a:p>
            <a:r>
              <a:rPr lang="ru-RU" sz="5300" b="1" dirty="0" smtClean="0">
                <a:solidFill>
                  <a:srgbClr val="7030A0"/>
                </a:solidFill>
                <a:effectLst/>
                <a:latin typeface="Monotype Corsiva" pitchFamily="66" charset="0"/>
              </a:rPr>
              <a:t>Центр «</a:t>
            </a:r>
            <a:r>
              <a:rPr lang="ru-RU" sz="5300" b="1" dirty="0" err="1" smtClean="0">
                <a:solidFill>
                  <a:srgbClr val="7030A0"/>
                </a:solidFill>
                <a:effectLst/>
                <a:latin typeface="Monotype Corsiva" pitchFamily="66" charset="0"/>
              </a:rPr>
              <a:t>Книжкин</a:t>
            </a:r>
            <a:r>
              <a:rPr lang="ru-RU" sz="5300" b="1" dirty="0" smtClean="0">
                <a:solidFill>
                  <a:srgbClr val="7030A0"/>
                </a:solidFill>
                <a:effectLst/>
                <a:latin typeface="Monotype Corsiva" pitchFamily="66" charset="0"/>
              </a:rPr>
              <a:t> Теремок»</a:t>
            </a:r>
            <a:r>
              <a:rPr lang="ru-RU" dirty="0" smtClean="0">
                <a:solidFill>
                  <a:srgbClr val="7030A0"/>
                </a:solidFill>
                <a:effectLst/>
                <a:latin typeface="Monotype Corsiva" pitchFamily="66" charset="0"/>
              </a:rPr>
              <a:t/>
            </a:r>
            <a:br>
              <a:rPr lang="ru-RU" dirty="0" smtClean="0">
                <a:solidFill>
                  <a:srgbClr val="7030A0"/>
                </a:solidFill>
                <a:effectLst/>
                <a:latin typeface="Monotype Corsiva" pitchFamily="66" charset="0"/>
              </a:rPr>
            </a:br>
            <a:r>
              <a:rPr lang="ru-RU" sz="3100" b="1" dirty="0" smtClean="0">
                <a:solidFill>
                  <a:srgbClr val="7030A0"/>
                </a:solidFill>
                <a:effectLst/>
                <a:latin typeface="Monotype Corsiva" pitchFamily="66" charset="0"/>
              </a:rPr>
              <a:t>Основной задачей этого центра является - формирование навыка слушания, умения обращаться с книгой, формирование и расширение представлений об окружающем.</a:t>
            </a:r>
            <a:endParaRPr lang="ru-RU" sz="3100" b="1" dirty="0">
              <a:solidFill>
                <a:srgbClr val="7030A0"/>
              </a:solidFill>
              <a:effectLst/>
              <a:latin typeface="Monotype Corsiva" pitchFamily="66" charset="0"/>
            </a:endParaRPr>
          </a:p>
        </p:txBody>
      </p:sp>
      <p:pic>
        <p:nvPicPr>
          <p:cNvPr id="4098" name="Picture 2" descr="C:\Users\Татьяна\Desktop\20251112_094359.jpg"/>
          <p:cNvPicPr>
            <a:picLocks noChangeAspect="1" noChangeArrowheads="1"/>
          </p:cNvPicPr>
          <p:nvPr/>
        </p:nvPicPr>
        <p:blipFill>
          <a:blip r:embed="rId2" cstate="print"/>
          <a:srcRect/>
          <a:stretch>
            <a:fillRect/>
          </a:stretch>
        </p:blipFill>
        <p:spPr bwMode="auto">
          <a:xfrm rot="5400000">
            <a:off x="5038587" y="3034421"/>
            <a:ext cx="4134554" cy="3051504"/>
          </a:xfrm>
          <a:prstGeom prst="rect">
            <a:avLst/>
          </a:prstGeom>
          <a:noFill/>
        </p:spPr>
      </p:pic>
      <p:pic>
        <p:nvPicPr>
          <p:cNvPr id="1026" name="Picture 2" descr="C:\Users\Татьяна\Desktop\IMG_20251119_130304_801.jpg"/>
          <p:cNvPicPr>
            <a:picLocks noChangeAspect="1" noChangeArrowheads="1"/>
          </p:cNvPicPr>
          <p:nvPr/>
        </p:nvPicPr>
        <p:blipFill>
          <a:blip r:embed="rId3" cstate="print"/>
          <a:srcRect/>
          <a:stretch>
            <a:fillRect/>
          </a:stretch>
        </p:blipFill>
        <p:spPr bwMode="auto">
          <a:xfrm>
            <a:off x="1691681" y="2468895"/>
            <a:ext cx="3150348" cy="4200465"/>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8" y="116632"/>
            <a:ext cx="7530040" cy="3312368"/>
          </a:xfrm>
        </p:spPr>
        <p:txBody>
          <a:bodyPr>
            <a:normAutofit fontScale="90000"/>
          </a:bodyPr>
          <a:lstStyle/>
          <a:p>
            <a:pPr algn="ctr"/>
            <a:r>
              <a:rPr lang="ru-RU" sz="4400" b="1" dirty="0" smtClean="0">
                <a:solidFill>
                  <a:srgbClr val="7030A0"/>
                </a:solidFill>
                <a:effectLst/>
                <a:latin typeface="Monotype Corsiva" pitchFamily="66" charset="0"/>
              </a:rPr>
              <a:t>Центр театрализации </a:t>
            </a:r>
            <a:br>
              <a:rPr lang="ru-RU" sz="4400" b="1" dirty="0" smtClean="0">
                <a:solidFill>
                  <a:srgbClr val="7030A0"/>
                </a:solidFill>
                <a:effectLst/>
                <a:latin typeface="Monotype Corsiva" pitchFamily="66" charset="0"/>
              </a:rPr>
            </a:br>
            <a:r>
              <a:rPr lang="ru-RU" sz="4400" b="1" dirty="0" smtClean="0">
                <a:solidFill>
                  <a:srgbClr val="7030A0"/>
                </a:solidFill>
                <a:effectLst/>
                <a:latin typeface="Monotype Corsiva" pitchFamily="66" charset="0"/>
              </a:rPr>
              <a:t>«В гостях у сказки»</a:t>
            </a:r>
            <a:r>
              <a:rPr lang="ru-RU" sz="4800" dirty="0" smtClean="0"/>
              <a:t> </a:t>
            </a:r>
            <a:br>
              <a:rPr lang="ru-RU" sz="4800" dirty="0" smtClean="0"/>
            </a:br>
            <a:r>
              <a:rPr lang="ru-RU" sz="2200" b="1" dirty="0" smtClean="0">
                <a:solidFill>
                  <a:srgbClr val="7030A0"/>
                </a:solidFill>
                <a:effectLst/>
                <a:latin typeface="Monotype Corsiva" pitchFamily="66" charset="0"/>
                <a:cs typeface="Times New Roman" pitchFamily="18" charset="0"/>
              </a:rPr>
              <a:t>Театральный уголок, это важный объект развивающей среды, способствует развитию творческого воображения, подражания, развития речевого творчества детей на основе литературных произведений. Театрализованная деятельность помогает сплотить группу, объединить детей интересной идеей, новой для них деятельностью. В театре дети раскрываются, демонстрируя неожиданные грани своего характера. Робкие и застенчивые ребята становятся уверенными и активными. </a:t>
            </a:r>
            <a:endParaRPr lang="ru-RU" sz="2200" dirty="0">
              <a:solidFill>
                <a:srgbClr val="7030A0"/>
              </a:solidFill>
              <a:latin typeface="Monotype Corsiva" pitchFamily="66" charset="0"/>
            </a:endParaRPr>
          </a:p>
        </p:txBody>
      </p:sp>
      <p:pic>
        <p:nvPicPr>
          <p:cNvPr id="5123" name="Picture 3" descr="C:\Users\Татьяна\Desktop\20251114_093317.jpg"/>
          <p:cNvPicPr>
            <a:picLocks noChangeAspect="1" noChangeArrowheads="1"/>
          </p:cNvPicPr>
          <p:nvPr/>
        </p:nvPicPr>
        <p:blipFill>
          <a:blip r:embed="rId2" cstate="print"/>
          <a:srcRect/>
          <a:stretch>
            <a:fillRect/>
          </a:stretch>
        </p:blipFill>
        <p:spPr bwMode="auto">
          <a:xfrm>
            <a:off x="1763688" y="3645024"/>
            <a:ext cx="6448913" cy="2833978"/>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681</TotalTime>
  <Words>142</Words>
  <Application>Microsoft Office PowerPoint</Application>
  <PresentationFormat>Экран (4:3)</PresentationFormat>
  <Paragraphs>17</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Солнцестояние</vt:lpstr>
      <vt:lpstr>Структурное подразделение государственного бюджетного общеобразовательного учреждения Самарской области средней общеобразовательной школы № 2 с углубленным изучением отдельных предметов «Образовательный центр» города Нефтегорска муниципального района Нефтегорский Самарской области —  детский сад «Петушок» г.Нефтегорска</vt:lpstr>
      <vt:lpstr>Слайд 2</vt:lpstr>
      <vt:lpstr>Речевая инициатива – это способность ребенка в самостоятельному высказыванию, способность к проявлению речевой активности. </vt:lpstr>
      <vt:lpstr>Основные способы поддержки детской инициативы: организация детей позиция педагога создание условий </vt:lpstr>
      <vt:lpstr>Организация детей: 1.Фронтальные (групповые) занятия 2.Работа в парах 3.Индивидуальные занятия</vt:lpstr>
      <vt:lpstr>Позиция педагога: 1. Поощрять стремление ребенка к самостоятельности и инициативе. 2. Оказать помощь, по запросу ребенка. 3.Отмечать и приветствовать даже минимальные успехи детей.  </vt:lpstr>
      <vt:lpstr>Создание условий: 1. Подготовка дидактического пособия. 2. Содержание развивающей предметно- пространственной среды.</vt:lpstr>
      <vt:lpstr>Центр «Книжкин Теремок» Основной задачей этого центра является - формирование навыка слушания, умения обращаться с книгой, формирование и расширение представлений об окружающем.</vt:lpstr>
      <vt:lpstr>Центр театрализации  «В гостях у сказки»  Театральный уголок, это важный объект развивающей среды, способствует развитию творческого воображения, подражания, развития речевого творчества детей на основе литературных произведений. Театрализованная деятельность помогает сплотить группу, объединить детей интересной идеей, новой для них деятельностью. В театре дети раскрываются, демонстрируя неожиданные грани своего характера. Робкие и застенчивые ребята становятся уверенными и активными. </vt:lpstr>
      <vt:lpstr>Слайд 10</vt:lpstr>
      <vt:lpstr>Слайд 11</vt:lpstr>
      <vt:lpstr>Центр творчества  «Творческая мастерская» </vt:lpstr>
      <vt:lpstr>Слайд 13</vt:lpstr>
      <vt:lpstr>Центр экспериментирования</vt:lpstr>
      <vt:lpstr>Слайд 15</vt:lpstr>
      <vt:lpstr>Центр «Ролевых игр» </vt:lpstr>
      <vt:lpstr>Слайд 17</vt:lpstr>
      <vt:lpstr>Сотавление рассказа по мнемотаблице.</vt:lpstr>
      <vt:lpstr>Центр дидактических игр по развитию речи «Логознайки» </vt:lpstr>
      <vt:lpstr>Слайд 20</vt:lpstr>
      <vt:lpstr>Картотека материала для речевого развития </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Татьяна Татьяна</dc:creator>
  <cp:lastModifiedBy>Пользователь Windows</cp:lastModifiedBy>
  <cp:revision>70</cp:revision>
  <dcterms:created xsi:type="dcterms:W3CDTF">2025-11-18T16:05:23Z</dcterms:created>
  <dcterms:modified xsi:type="dcterms:W3CDTF">2025-11-24T20:57:14Z</dcterms:modified>
</cp:coreProperties>
</file>